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54"/>
  </p:notesMasterIdLst>
  <p:handoutMasterIdLst>
    <p:handoutMasterId r:id="rId55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289" r:id="rId17"/>
    <p:sldId id="301" r:id="rId18"/>
    <p:sldId id="302" r:id="rId19"/>
    <p:sldId id="352" r:id="rId20"/>
    <p:sldId id="265" r:id="rId21"/>
    <p:sldId id="306" r:id="rId22"/>
    <p:sldId id="308" r:id="rId23"/>
    <p:sldId id="311" r:id="rId24"/>
    <p:sldId id="313" r:id="rId25"/>
    <p:sldId id="312" r:id="rId26"/>
    <p:sldId id="316" r:id="rId27"/>
    <p:sldId id="266" r:id="rId28"/>
    <p:sldId id="309" r:id="rId29"/>
    <p:sldId id="310" r:id="rId30"/>
    <p:sldId id="332" r:id="rId31"/>
    <p:sldId id="345" r:id="rId32"/>
    <p:sldId id="344" r:id="rId33"/>
    <p:sldId id="321" r:id="rId34"/>
    <p:sldId id="343" r:id="rId35"/>
    <p:sldId id="331" r:id="rId36"/>
    <p:sldId id="267" r:id="rId37"/>
    <p:sldId id="322" r:id="rId38"/>
    <p:sldId id="323" r:id="rId39"/>
    <p:sldId id="326" r:id="rId40"/>
    <p:sldId id="327" r:id="rId41"/>
    <p:sldId id="347" r:id="rId42"/>
    <p:sldId id="324" r:id="rId43"/>
    <p:sldId id="325" r:id="rId44"/>
    <p:sldId id="328" r:id="rId45"/>
    <p:sldId id="329" r:id="rId46"/>
    <p:sldId id="341" r:id="rId47"/>
    <p:sldId id="342" r:id="rId48"/>
    <p:sldId id="340" r:id="rId49"/>
    <p:sldId id="351" r:id="rId50"/>
    <p:sldId id="268" r:id="rId51"/>
    <p:sldId id="335" r:id="rId52"/>
    <p:sldId id="339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289"/>
            <p14:sldId id="301"/>
            <p14:sldId id="302"/>
            <p14:sldId id="352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45"/>
            <p14:sldId id="344"/>
            <p14:sldId id="321"/>
            <p14:sldId id="343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47"/>
            <p14:sldId id="324"/>
            <p14:sldId id="325"/>
            <p14:sldId id="328"/>
            <p14:sldId id="329"/>
            <p14:sldId id="341"/>
            <p14:sldId id="342"/>
            <p14:sldId id="340"/>
            <p14:sldId id="351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0" autoAdjust="0"/>
    <p:restoredTop sz="85820" autoAdjust="0"/>
  </p:normalViewPr>
  <p:slideViewPr>
    <p:cSldViewPr snapToGrid="0" snapToObjects="1">
      <p:cViewPr varScale="1">
        <p:scale>
          <a:sx n="168" d="100"/>
          <a:sy n="168" d="100"/>
        </p:scale>
        <p:origin x="200" y="3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ANN</a:t>
            </a:r>
            <a:r>
              <a:rPr lang="en-US" baseline="0" dirty="0" smtClean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 smtClean="0"/>
          </a:p>
          <a:p>
            <a:r>
              <a:rPr lang="en-US" dirty="0" smtClean="0"/>
              <a:t>Target</a:t>
            </a:r>
            <a:r>
              <a:rPr lang="en-US" baseline="0" dirty="0" smtClean="0"/>
              <a:t> network used to produce target Q values for the Bellman update equation.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 smtClean="0"/>
          </a:p>
          <a:p>
            <a:r>
              <a:rPr lang="en-US" dirty="0" smtClean="0"/>
              <a:t>Uses parametric </a:t>
            </a:r>
            <a:r>
              <a:rPr lang="en-US" dirty="0" err="1" smtClean="0"/>
              <a:t>probabilitistic</a:t>
            </a:r>
            <a:r>
              <a:rPr lang="en-US" baseline="0" dirty="0" smtClean="0"/>
              <a:t> distribution to choose actions directly based on their goodness. </a:t>
            </a:r>
          </a:p>
          <a:p>
            <a:r>
              <a:rPr lang="en-US" baseline="0" dirty="0" smtClean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 and error formalized.</a:t>
            </a:r>
          </a:p>
          <a:p>
            <a:r>
              <a:rPr lang="en-US" dirty="0" smtClean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Robot</a:t>
            </a:r>
            <a:r>
              <a:rPr lang="en-US" baseline="0" dirty="0" smtClean="0"/>
              <a:t> uses four motors which take continuous voltages to move around in a continuous environment.</a:t>
            </a:r>
          </a:p>
          <a:p>
            <a:r>
              <a:rPr lang="en-US" baseline="0" dirty="0" smtClean="0"/>
              <a:t>Challenge to implement RL to control position and orientation with continuous state and action spaces.</a:t>
            </a:r>
          </a:p>
          <a:p>
            <a:r>
              <a:rPr lang="en-US" baseline="0" dirty="0" smtClean="0"/>
              <a:t>Most RL algorithms have operated in discrete or discretized environments. E.g.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Within last three years, great breakthroughs in continuous RL problems, namely DDPG.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19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</a:t>
            </a:r>
            <a:r>
              <a:rPr lang="en-US" dirty="0" smtClean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Published</a:t>
            </a:r>
            <a:r>
              <a:rPr lang="en-US" baseline="0" dirty="0" smtClean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motivation for the project</a:t>
            </a:r>
            <a:r>
              <a:rPr lang="en-US" baseline="0" dirty="0" smtClean="0"/>
              <a:t> is Roborodentia.</a:t>
            </a:r>
          </a:p>
          <a:p>
            <a:r>
              <a:rPr lang="en-US" baseline="0" dirty="0" smtClean="0"/>
              <a:t>Annual intramural robotics competition.</a:t>
            </a:r>
          </a:p>
          <a:p>
            <a:r>
              <a:rPr lang="en-US" baseline="0" dirty="0" smtClean="0"/>
              <a:t>Takes place in Spring Open House.</a:t>
            </a:r>
          </a:p>
          <a:p>
            <a:r>
              <a:rPr lang="en-US" baseline="0" dirty="0" smtClean="0"/>
              <a:t>Fully autonomous robots compete in a task such as shooting golf balls into goal, moving rings around.</a:t>
            </a:r>
          </a:p>
          <a:p>
            <a:r>
              <a:rPr lang="en-US" baseline="0" dirty="0" smtClean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can move omnidirectionally.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06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2018 game involves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 smtClean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here it is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red and green, many custom designed 3d printed parts.</a:t>
            </a:r>
          </a:p>
          <a:p>
            <a:r>
              <a:rPr lang="en-US" dirty="0" smtClean="0"/>
              <a:t>Hopper on top collects balls, shooter launches</a:t>
            </a:r>
            <a:r>
              <a:rPr lang="en-US" baseline="0" dirty="0" smtClean="0"/>
              <a:t> them into nets.</a:t>
            </a:r>
            <a:endParaRPr lang="en-US" dirty="0" smtClean="0"/>
          </a:p>
          <a:p>
            <a:r>
              <a:rPr lang="en-US" dirty="0" smtClean="0"/>
              <a:t>Uses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wheels</a:t>
            </a:r>
          </a:p>
          <a:p>
            <a:r>
              <a:rPr lang="en-US" baseline="0" dirty="0" smtClean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Robot</a:t>
            </a:r>
            <a:r>
              <a:rPr lang="en-US" baseline="0" dirty="0" smtClean="0"/>
              <a:t> uses four motors which take continuous voltages to move around in a continuous environment.</a:t>
            </a:r>
          </a:p>
          <a:p>
            <a:r>
              <a:rPr lang="en-US" baseline="0" dirty="0" smtClean="0"/>
              <a:t>Challenge to implement RL to control position and orientation with continuous state and action spaces.</a:t>
            </a:r>
          </a:p>
          <a:p>
            <a:r>
              <a:rPr lang="en-US" baseline="0" dirty="0" smtClean="0"/>
              <a:t>Most RL algorithms have operated in discrete or discretized environments. E.g.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Within last three years, great breakthroughs in continuous RL problems, namely DDPG.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Concerned with how actors should choose actions in an environment</a:t>
            </a:r>
            <a:r>
              <a:rPr lang="en-US" baseline="0" dirty="0" smtClean="0"/>
              <a:t> to get the most reward or goodness.</a:t>
            </a:r>
          </a:p>
          <a:p>
            <a:r>
              <a:rPr lang="en-US" baseline="0" dirty="0" smtClean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</a:t>
            </a:r>
            <a:r>
              <a:rPr lang="en-US" dirty="0" smtClean="0"/>
              <a:t>reward </a:t>
            </a:r>
            <a:r>
              <a:rPr lang="en-US" dirty="0"/>
              <a:t>of a state. </a:t>
            </a:r>
            <a:r>
              <a:rPr lang="en-US" dirty="0" smtClean="0"/>
              <a:t>For</a:t>
            </a:r>
            <a:r>
              <a:rPr lang="en-US" baseline="0" dirty="0" smtClean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Reward: winning or losing</a:t>
            </a:r>
          </a:p>
          <a:p>
            <a:r>
              <a:rPr lang="en-US" dirty="0" smtClean="0"/>
              <a:t>About 20,000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While taking actions in the environment,</a:t>
            </a:r>
            <a:r>
              <a:rPr lang="en-US" baseline="0" dirty="0" smtClean="0"/>
              <a:t> t</a:t>
            </a:r>
            <a:r>
              <a:rPr lang="en-US" dirty="0" smtClean="0"/>
              <a:t>he</a:t>
            </a:r>
            <a:r>
              <a:rPr lang="en-US" baseline="0" dirty="0" smtClean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Often helpful to have a sense of future reward.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Gamma can be thought of as uncertainty. Ranges </a:t>
            </a:r>
            <a:r>
              <a:rPr lang="en-US" dirty="0"/>
              <a:t>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smtClean="0"/>
              <a:t>is very certain. 0 Uncertain.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smtClean="0"/>
              <a:t>Master’s Thesis</a:t>
            </a:r>
          </a:p>
          <a:p>
            <a:r>
              <a:rPr lang="en-US" smtClean="0"/>
              <a:t>Justin Ng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Deep </a:t>
            </a:r>
            <a:r>
              <a:rPr lang="en-US" dirty="0">
                <a:solidFill>
                  <a:schemeClr val="tx1"/>
                </a:solidFill>
              </a:rPr>
              <a:t>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 smtClean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Q-Network (DQN)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Policy </a:t>
            </a:r>
            <a:r>
              <a:rPr lang="en-US" dirty="0">
                <a:solidFill>
                  <a:schemeClr val="tx1"/>
                </a:solidFill>
              </a:rPr>
              <a:t>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</a:t>
            </a:r>
            <a:r>
              <a:rPr lang="en-US" dirty="0"/>
              <a:t>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PG </a:t>
            </a:r>
            <a:r>
              <a:rPr lang="en-US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action and record </a:t>
            </a:r>
            <a:r>
              <a:rPr lang="en-US" dirty="0"/>
              <a:t>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</a:t>
            </a:r>
            <a:r>
              <a:rPr lang="en-US" dirty="0" smtClean="0"/>
              <a:t>spaces.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1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Annual intramural robotics competition.</a:t>
            </a:r>
          </a:p>
          <a:p>
            <a:endParaRPr lang="en-US" dirty="0" smtClean="0"/>
          </a:p>
          <a:p>
            <a:r>
              <a:rPr lang="en-US" dirty="0" smtClean="0"/>
              <a:t>Fully autonomous robots.</a:t>
            </a:r>
          </a:p>
          <a:p>
            <a:endParaRPr lang="en-US" dirty="0" smtClean="0"/>
          </a:p>
          <a:p>
            <a:r>
              <a:rPr lang="en-US" dirty="0" smtClean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xmlns="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Based on the Silver et al.’s DPG </a:t>
            </a:r>
            <a:r>
              <a:rPr lang="en-US" dirty="0" smtClean="0"/>
              <a:t>algorithm </a:t>
            </a:r>
            <a:r>
              <a:rPr lang="en-US" dirty="0"/>
              <a:t>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5D23C3-4281-4658-A3C3-A9AAA1E3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3" y="30699"/>
            <a:ext cx="4970992" cy="47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xmlns="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4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</a:t>
            </a:r>
            <a:r>
              <a:rPr lang="en-US" b="1" dirty="0"/>
              <a:t>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</a:t>
            </a:r>
            <a:r>
              <a:rPr lang="en-US" b="1" dirty="0"/>
              <a:t>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</a:t>
            </a:r>
            <a:r>
              <a:rPr lang="en-US" b="1" dirty="0"/>
              <a:t>0.0001</a:t>
            </a:r>
          </a:p>
          <a:p>
            <a:r>
              <a:rPr lang="en-US" dirty="0"/>
              <a:t>Mini-batch size: </a:t>
            </a:r>
            <a:r>
              <a:rPr lang="en-US" b="1" dirty="0"/>
              <a:t>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 smtClean="0"/>
              <a:t>Small overshoot</a:t>
            </a:r>
            <a:r>
              <a:rPr lang="en-US" dirty="0"/>
              <a:t>.</a:t>
            </a:r>
          </a:p>
          <a:p>
            <a:r>
              <a:rPr lang="en-US" dirty="0" smtClean="0"/>
              <a:t>Action decays to 0.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7693B8-95C5-4964-9298-F180DA90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63"/>
            <a:ext cx="4441371" cy="347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681F4D-F0F4-4F9F-851E-535FD5D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186763"/>
            <a:ext cx="4441371" cy="3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D30E4-490E-464F-850E-54783E9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60"/>
            <a:ext cx="4496586" cy="349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B55940-1012-4A17-B08E-A29AC3D2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4" y="1240366"/>
            <a:ext cx="4553676" cy="35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394 individual </a:t>
            </a:r>
            <a:r>
              <a:rPr lang="en-US" dirty="0" smtClean="0"/>
              <a:t>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 smtClean="0"/>
              <a:t>Similar to X translation results.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smtClean="0"/>
              <a:t>Successfully reaches set point.</a:t>
            </a:r>
          </a:p>
          <a:p>
            <a:r>
              <a:rPr lang="en-US" dirty="0" smtClean="0"/>
              <a:t>Action </a:t>
            </a:r>
            <a:r>
              <a:rPr lang="en-US" dirty="0"/>
              <a:t>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xmlns="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</a:t>
            </a:r>
            <a:r>
              <a:rPr lang="en-US" dirty="0" smtClean="0"/>
              <a:t>spaces.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2885</Words>
  <Application>Microsoft Macintosh PowerPoint</Application>
  <PresentationFormat>On-screen Show (16:9)</PresentationFormat>
  <Paragraphs>509</Paragraphs>
  <Slides>51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Two Critical DQN Techniques</vt:lpstr>
      <vt:lpstr>RL Algorithms</vt:lpstr>
      <vt:lpstr>Policy Gradient Method (PG)</vt:lpstr>
      <vt:lpstr>PG Premise</vt:lpstr>
      <vt:lpstr>Problem Statement</vt:lpstr>
      <vt:lpstr>Outline</vt:lpstr>
      <vt:lpstr>Deep Deterministic Policy Gradient Method (DDPG)</vt:lpstr>
      <vt:lpstr>DDPG Key Features</vt:lpstr>
      <vt:lpstr>Critic Network Structure</vt:lpstr>
      <vt:lpstr>ReLU</vt:lpstr>
      <vt:lpstr>Actor Network Structure</vt:lpstr>
      <vt:lpstr>Target Networks</vt:lpstr>
      <vt:lpstr>Outline</vt:lpstr>
      <vt:lpstr>Implementation</vt:lpstr>
      <vt:lpstr>DDPG Flowchart</vt:lpstr>
      <vt:lpstr>Simulation</vt:lpstr>
      <vt:lpstr>Reward Assignment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Y Translation Response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270</cp:revision>
  <dcterms:created xsi:type="dcterms:W3CDTF">2015-10-26T20:42:37Z</dcterms:created>
  <dcterms:modified xsi:type="dcterms:W3CDTF">2018-06-07T17:42:42Z</dcterms:modified>
</cp:coreProperties>
</file>